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1" r:id="rId8"/>
    <p:sldId id="282" r:id="rId9"/>
    <p:sldId id="283" r:id="rId10"/>
    <p:sldId id="262" r:id="rId11"/>
    <p:sldId id="284" r:id="rId12"/>
    <p:sldId id="263" r:id="rId13"/>
    <p:sldId id="264" r:id="rId14"/>
    <p:sldId id="265" r:id="rId15"/>
    <p:sldId id="266" r:id="rId16"/>
    <p:sldId id="268" r:id="rId17"/>
    <p:sldId id="285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86" r:id="rId28"/>
    <p:sldId id="278" r:id="rId29"/>
    <p:sldId id="279" r:id="rId30"/>
    <p:sldId id="280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6962" autoAdjust="0"/>
    <p:restoredTop sz="94660"/>
  </p:normalViewPr>
  <p:slideViewPr>
    <p:cSldViewPr>
      <p:cViewPr>
        <p:scale>
          <a:sx n="90" d="100"/>
          <a:sy n="90" d="100"/>
        </p:scale>
        <p:origin x="-570" y="7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968AD-B223-4C74-AEDD-21A6DF44362B}" type="datetimeFigureOut">
              <a:rPr lang="en-US" smtClean="0"/>
              <a:pPr/>
              <a:t>12/6/2015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51F4-C992-42F3-A9DB-98EBBC171DD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968AD-B223-4C74-AEDD-21A6DF44362B}" type="datetimeFigureOut">
              <a:rPr lang="en-US" smtClean="0"/>
              <a:pPr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51F4-C992-42F3-A9DB-98EBBC171DD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968AD-B223-4C74-AEDD-21A6DF44362B}" type="datetimeFigureOut">
              <a:rPr lang="en-US" smtClean="0"/>
              <a:pPr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51F4-C992-42F3-A9DB-98EBBC171DD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968AD-B223-4C74-AEDD-21A6DF44362B}" type="datetimeFigureOut">
              <a:rPr lang="en-US" smtClean="0"/>
              <a:pPr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51F4-C992-42F3-A9DB-98EBBC171DD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968AD-B223-4C74-AEDD-21A6DF44362B}" type="datetimeFigureOut">
              <a:rPr lang="en-US" smtClean="0"/>
              <a:pPr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51F4-C992-42F3-A9DB-98EBBC171DD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968AD-B223-4C74-AEDD-21A6DF44362B}" type="datetimeFigureOut">
              <a:rPr lang="en-US" smtClean="0"/>
              <a:pPr/>
              <a:t>12/6/2015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51F4-C992-42F3-A9DB-98EBBC171DD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968AD-B223-4C74-AEDD-21A6DF44362B}" type="datetimeFigureOut">
              <a:rPr lang="en-US" smtClean="0"/>
              <a:pPr/>
              <a:t>12/6/2015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51F4-C992-42F3-A9DB-98EBBC171DD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968AD-B223-4C74-AEDD-21A6DF44362B}" type="datetimeFigureOut">
              <a:rPr lang="en-US" smtClean="0"/>
              <a:pPr/>
              <a:t>12/6/2015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8C51F4-C992-42F3-A9DB-98EBBC171D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968AD-B223-4C74-AEDD-21A6DF44362B}" type="datetimeFigureOut">
              <a:rPr lang="en-US" smtClean="0"/>
              <a:pPr/>
              <a:t>12/6/2015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51F4-C992-42F3-A9DB-98EBBC171DD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968AD-B223-4C74-AEDD-21A6DF44362B}" type="datetimeFigureOut">
              <a:rPr lang="en-US" smtClean="0"/>
              <a:pPr/>
              <a:t>12/6/2015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228C51F4-C992-42F3-A9DB-98EBBC171DD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4A7968AD-B223-4C74-AEDD-21A6DF44362B}" type="datetimeFigureOut">
              <a:rPr lang="en-US" smtClean="0"/>
              <a:pPr/>
              <a:t>12/6/2015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51F4-C992-42F3-A9DB-98EBBC171DD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4A7968AD-B223-4C74-AEDD-21A6DF44362B}" type="datetimeFigureOut">
              <a:rPr lang="en-US" smtClean="0"/>
              <a:pPr/>
              <a:t>12/6/2015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28C51F4-C992-42F3-A9DB-98EBBC171DD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/>
              <a:t>VIDAR PHARMACEUTICAL ENTERPRISES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Fexil</a:t>
            </a:r>
            <a:r>
              <a:rPr lang="en-US" dirty="0" smtClean="0"/>
              <a:t> 500mg Cap,250mg 60mL </a:t>
            </a:r>
            <a:r>
              <a:rPr lang="en-US" dirty="0" err="1" smtClean="0"/>
              <a:t>Susp</a:t>
            </a:r>
            <a:r>
              <a:rPr lang="en-US" dirty="0" smtClean="0"/>
              <a:t>. &amp; 100mg 30mL Drops</a:t>
            </a:r>
            <a:endParaRPr lang="en-US" dirty="0"/>
          </a:p>
        </p:txBody>
      </p:sp>
      <p:pic>
        <p:nvPicPr>
          <p:cNvPr id="4" name="Content Placeholder 3" descr="IMG_135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3691" y="1600200"/>
            <a:ext cx="6034617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Ceprotron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800" dirty="0" smtClean="0"/>
              <a:t>	</a:t>
            </a:r>
            <a:r>
              <a:rPr lang="en-US" sz="2700" dirty="0" smtClean="0"/>
              <a:t>Ciprofloxacin HCI</a:t>
            </a:r>
            <a:endParaRPr lang="en-US" sz="2700" dirty="0"/>
          </a:p>
        </p:txBody>
      </p:sp>
      <p:pic>
        <p:nvPicPr>
          <p:cNvPr id="4" name="Content Placeholder 3" descr="IMG_134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3691" y="1600200"/>
            <a:ext cx="6034617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Maxxi-Vit</a:t>
            </a:r>
            <a:r>
              <a:rPr lang="en-US" dirty="0" smtClean="0"/>
              <a:t> Plus Capsule</a:t>
            </a:r>
            <a:br>
              <a:rPr lang="en-US" dirty="0" smtClean="0"/>
            </a:br>
            <a:r>
              <a:rPr lang="en-US" sz="2700" dirty="0" smtClean="0"/>
              <a:t>	Ferrous </a:t>
            </a:r>
            <a:r>
              <a:rPr lang="en-US" sz="2700" dirty="0" err="1" smtClean="0"/>
              <a:t>Fumarate</a:t>
            </a:r>
            <a:r>
              <a:rPr lang="en-US" sz="2700" dirty="0" smtClean="0"/>
              <a:t> B-Complex plus Folic Acid</a:t>
            </a:r>
            <a:endParaRPr lang="en-US" sz="2700" dirty="0"/>
          </a:p>
        </p:txBody>
      </p:sp>
      <p:pic>
        <p:nvPicPr>
          <p:cNvPr id="4" name="Content Placeholder 3" descr="IMG_135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3691" y="1600200"/>
            <a:ext cx="6034617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05800" cy="1143000"/>
          </a:xfrm>
        </p:spPr>
        <p:txBody>
          <a:bodyPr>
            <a:normAutofit fontScale="90000"/>
          </a:bodyPr>
          <a:lstStyle/>
          <a:p>
            <a:r>
              <a:rPr lang="en-US" sz="3600" dirty="0" err="1" smtClean="0"/>
              <a:t>Vidaxime</a:t>
            </a:r>
            <a:r>
              <a:rPr lang="en-US" sz="3600" dirty="0" smtClean="0"/>
              <a:t> 500mg Cap. &amp; 250mg 50mL </a:t>
            </a:r>
            <a:r>
              <a:rPr lang="en-US" sz="3600" dirty="0" err="1" smtClean="0"/>
              <a:t>Susp</a:t>
            </a:r>
            <a:r>
              <a:rPr lang="en-US" sz="3600"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700" dirty="0" err="1" smtClean="0"/>
              <a:t>Cefuroxime</a:t>
            </a:r>
            <a:r>
              <a:rPr lang="en-US" sz="2700" dirty="0" smtClean="0"/>
              <a:t> </a:t>
            </a:r>
            <a:r>
              <a:rPr lang="en-US" sz="2700" dirty="0" err="1" smtClean="0"/>
              <a:t>Axetil</a:t>
            </a:r>
            <a:endParaRPr lang="en-US" sz="2700" dirty="0"/>
          </a:p>
        </p:txBody>
      </p:sp>
      <p:pic>
        <p:nvPicPr>
          <p:cNvPr id="4" name="Content Placeholder 3" descr="IMG_135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3691" y="1600200"/>
            <a:ext cx="6034617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05800" cy="1143000"/>
          </a:xfrm>
        </p:spPr>
        <p:txBody>
          <a:bodyPr>
            <a:normAutofit fontScale="90000"/>
          </a:bodyPr>
          <a:lstStyle/>
          <a:p>
            <a:r>
              <a:rPr lang="en-US" sz="3100" dirty="0" err="1" smtClean="0"/>
              <a:t>Cefulax</a:t>
            </a:r>
            <a:r>
              <a:rPr lang="en-US" sz="3100" dirty="0" smtClean="0"/>
              <a:t> 60mL (100mg/5 </a:t>
            </a:r>
            <a:r>
              <a:rPr lang="en-US" sz="3100" dirty="0" err="1" smtClean="0"/>
              <a:t>mL</a:t>
            </a:r>
            <a:r>
              <a:rPr lang="en-US" sz="3100" dirty="0" smtClean="0"/>
              <a:t>)</a:t>
            </a:r>
            <a:r>
              <a:rPr lang="en-US" sz="3100" dirty="0" err="1" smtClean="0"/>
              <a:t>Susp</a:t>
            </a:r>
            <a:r>
              <a:rPr lang="en-US" sz="3100" dirty="0" smtClean="0"/>
              <a:t>. &amp; 10mL (20mg/</a:t>
            </a:r>
            <a:r>
              <a:rPr lang="en-US" sz="3100" dirty="0" err="1" smtClean="0"/>
              <a:t>mL</a:t>
            </a:r>
            <a:r>
              <a:rPr lang="en-US" sz="3100" dirty="0" smtClean="0"/>
              <a:t>) Drops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700" dirty="0" err="1" smtClean="0"/>
              <a:t>Cefixime</a:t>
            </a:r>
            <a:endParaRPr lang="en-US" sz="2700" dirty="0"/>
          </a:p>
        </p:txBody>
      </p:sp>
      <p:pic>
        <p:nvPicPr>
          <p:cNvPr id="6" name="Content Placeholder 5" descr="IMG_136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3691" y="1600200"/>
            <a:ext cx="6034617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sz="3600" dirty="0" err="1" smtClean="0"/>
              <a:t>Linnoxzil</a:t>
            </a:r>
            <a:r>
              <a:rPr lang="en-US" sz="3600" dirty="0" smtClean="0"/>
              <a:t> 10mL (50mg/</a:t>
            </a:r>
            <a:r>
              <a:rPr lang="en-US" sz="3600" dirty="0" err="1" smtClean="0"/>
              <a:t>mL</a:t>
            </a:r>
            <a:r>
              <a:rPr lang="en-US" sz="3600" dirty="0" smtClean="0"/>
              <a:t>) Drops &amp; 60mL (250mg) </a:t>
            </a:r>
            <a:r>
              <a:rPr lang="en-US" sz="3600" dirty="0" err="1" smtClean="0"/>
              <a:t>Susp</a:t>
            </a:r>
            <a:r>
              <a:rPr lang="en-US" sz="3600"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700" dirty="0" err="1" smtClean="0"/>
              <a:t>Cefaclor</a:t>
            </a:r>
            <a:endParaRPr lang="en-US" sz="2700" dirty="0"/>
          </a:p>
        </p:txBody>
      </p:sp>
      <p:pic>
        <p:nvPicPr>
          <p:cNvPr id="4" name="Content Placeholder 3" descr="IMG_136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3691" y="1798637"/>
            <a:ext cx="6034617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sz="4000" dirty="0" err="1" smtClean="0"/>
              <a:t>Leiproneuron</a:t>
            </a:r>
            <a:r>
              <a:rPr lang="en-US" sz="4000" dirty="0" smtClean="0"/>
              <a:t> </a:t>
            </a:r>
            <a:r>
              <a:rPr lang="en-US" sz="4000" dirty="0" err="1" smtClean="0"/>
              <a:t>Vit</a:t>
            </a:r>
            <a:r>
              <a:rPr lang="en-US" sz="4000" dirty="0" smtClean="0"/>
              <a:t>. B1+B6+B12</a:t>
            </a:r>
            <a:r>
              <a:rPr lang="en-US" dirty="0" smtClean="0"/>
              <a:t> </a:t>
            </a:r>
            <a:r>
              <a:rPr lang="en-US" sz="2000" dirty="0" smtClean="0"/>
              <a:t>(250mg/250mg/500mg)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Lexi</a:t>
            </a:r>
            <a:r>
              <a:rPr lang="en-US" dirty="0" smtClean="0"/>
              <a:t>-B Forte B1+B6+B12 </a:t>
            </a:r>
            <a:r>
              <a:rPr lang="en-US" sz="2000" dirty="0" smtClean="0"/>
              <a:t>(300mg/100mg/100mg)</a:t>
            </a:r>
            <a:endParaRPr lang="en-US" sz="1800" dirty="0"/>
          </a:p>
        </p:txBody>
      </p:sp>
      <p:pic>
        <p:nvPicPr>
          <p:cNvPr id="4" name="Content Placeholder 3" descr="IMG_137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3691" y="1600200"/>
            <a:ext cx="6034617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H" dirty="0" err="1" smtClean="0"/>
              <a:t>Leiproneuron</a:t>
            </a:r>
            <a:r>
              <a:rPr lang="en-PH" dirty="0" smtClean="0"/>
              <a:t> </a:t>
            </a:r>
            <a:r>
              <a:rPr lang="en-PH" dirty="0" err="1" smtClean="0"/>
              <a:t>Vit</a:t>
            </a:r>
            <a:r>
              <a:rPr lang="en-PH" dirty="0" smtClean="0"/>
              <a:t>. B1+B6+B12 </a:t>
            </a:r>
            <a:r>
              <a:rPr lang="en-US" sz="2000" dirty="0"/>
              <a:t>(250mg/250mg/500mg)</a:t>
            </a:r>
            <a:endParaRPr lang="en-PH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62136"/>
            <a:ext cx="7467600" cy="4202090"/>
          </a:xfrm>
        </p:spPr>
      </p:pic>
    </p:spTree>
    <p:extLst>
      <p:ext uri="{BB962C8B-B14F-4D97-AF65-F5344CB8AC3E}">
        <p14:creationId xmlns:p14="http://schemas.microsoft.com/office/powerpoint/2010/main" val="294208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Bevon</a:t>
            </a:r>
            <a:r>
              <a:rPr lang="en-US" dirty="0" smtClean="0"/>
              <a:t>-C Tablet Vitamins, 60mL &amp; 120mL Syrup</a:t>
            </a:r>
            <a:endParaRPr lang="en-US" dirty="0"/>
          </a:p>
        </p:txBody>
      </p:sp>
      <p:pic>
        <p:nvPicPr>
          <p:cNvPr id="4" name="Content Placeholder 3" descr="IMG_137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1600200"/>
            <a:ext cx="6034617" cy="4525963"/>
          </a:xfrm>
        </p:spPr>
      </p:pic>
      <p:sp>
        <p:nvSpPr>
          <p:cNvPr id="6" name="TextBox 5"/>
          <p:cNvSpPr txBox="1"/>
          <p:nvPr/>
        </p:nvSpPr>
        <p:spPr>
          <a:xfrm>
            <a:off x="6705600" y="2534656"/>
            <a:ext cx="2438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Multivitamins+Lysine</a:t>
            </a:r>
            <a:endParaRPr lang="en-US" sz="1400" b="1" dirty="0" smtClean="0"/>
          </a:p>
          <a:p>
            <a:r>
              <a:rPr lang="en-US" sz="1400" dirty="0" smtClean="0"/>
              <a:t>Each tablet contains:</a:t>
            </a:r>
          </a:p>
          <a:p>
            <a:r>
              <a:rPr lang="en-US" sz="1400" dirty="0" smtClean="0"/>
              <a:t>Vitamin E 7.5 IU</a:t>
            </a:r>
          </a:p>
          <a:p>
            <a:r>
              <a:rPr lang="en-US" sz="1400" dirty="0" smtClean="0"/>
              <a:t>Vitamin B1 50mg</a:t>
            </a:r>
          </a:p>
          <a:p>
            <a:r>
              <a:rPr lang="en-US" sz="1400" dirty="0" smtClean="0"/>
              <a:t>Vitamin B2 20mg</a:t>
            </a:r>
          </a:p>
          <a:p>
            <a:r>
              <a:rPr lang="en-US" sz="1400" dirty="0" err="1" smtClean="0"/>
              <a:t>Nicotinamide</a:t>
            </a:r>
            <a:r>
              <a:rPr lang="en-US" sz="1400" dirty="0" smtClean="0"/>
              <a:t> 50mg</a:t>
            </a:r>
          </a:p>
          <a:p>
            <a:r>
              <a:rPr lang="en-US" sz="1400" dirty="0" smtClean="0"/>
              <a:t>Vitamin B6 5mg</a:t>
            </a:r>
          </a:p>
          <a:p>
            <a:r>
              <a:rPr lang="en-US" sz="1400" dirty="0" smtClean="0"/>
              <a:t>Vitamin B12 5mcg</a:t>
            </a:r>
          </a:p>
          <a:p>
            <a:r>
              <a:rPr lang="en-US" sz="1400" dirty="0" smtClean="0"/>
              <a:t>Calcium </a:t>
            </a:r>
            <a:r>
              <a:rPr lang="en-US" sz="1400" dirty="0" err="1" smtClean="0"/>
              <a:t>Pantothenate</a:t>
            </a:r>
            <a:r>
              <a:rPr lang="en-US" sz="1400" dirty="0" smtClean="0"/>
              <a:t> 20mg</a:t>
            </a:r>
          </a:p>
          <a:p>
            <a:r>
              <a:rPr lang="en-US" sz="1400" dirty="0" smtClean="0"/>
              <a:t>Vitamin C 500mg</a:t>
            </a:r>
          </a:p>
          <a:p>
            <a:r>
              <a:rPr lang="en-US" sz="1400" dirty="0" smtClean="0"/>
              <a:t>L-Lysine </a:t>
            </a:r>
            <a:r>
              <a:rPr lang="en-US" sz="1400" dirty="0" smtClean="0"/>
              <a:t>HCI 12.5mg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40176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Lianrose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700" dirty="0" smtClean="0"/>
              <a:t>Evening Primrose Oil 500mg/ </a:t>
            </a:r>
            <a:br>
              <a:rPr lang="en-US" sz="2700" dirty="0" smtClean="0"/>
            </a:br>
            <a:r>
              <a:rPr lang="en-US" sz="2700" dirty="0" smtClean="0"/>
              <a:t>	Omega-3 Marine Oil 500mg</a:t>
            </a:r>
            <a:endParaRPr lang="en-US" dirty="0"/>
          </a:p>
        </p:txBody>
      </p:sp>
      <p:pic>
        <p:nvPicPr>
          <p:cNvPr id="4" name="Content Placeholder 3" descr="IMG_138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3691" y="1874837"/>
            <a:ext cx="6034617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7467600" cy="1143000"/>
          </a:xfrm>
        </p:spPr>
        <p:txBody>
          <a:bodyPr/>
          <a:lstStyle/>
          <a:p>
            <a:r>
              <a:rPr lang="en-US" dirty="0" smtClean="0"/>
              <a:t>Company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686800" cy="4953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/>
              <a:t>Business Name: 	</a:t>
            </a:r>
            <a:r>
              <a:rPr lang="en-US" sz="2000" b="1" dirty="0" err="1" smtClean="0"/>
              <a:t>Vidar</a:t>
            </a:r>
            <a:r>
              <a:rPr lang="en-US" sz="2000" b="1" dirty="0" smtClean="0"/>
              <a:t> Pharmaceutical Enterprises</a:t>
            </a:r>
          </a:p>
          <a:p>
            <a:pPr>
              <a:buNone/>
            </a:pPr>
            <a:r>
              <a:rPr lang="en-US" sz="2000" dirty="0" smtClean="0"/>
              <a:t>President:		Vic A. </a:t>
            </a:r>
            <a:r>
              <a:rPr lang="en-US" sz="2000" dirty="0" err="1" smtClean="0"/>
              <a:t>Corales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General Manager:	Leila T. </a:t>
            </a:r>
            <a:r>
              <a:rPr lang="en-US" sz="2000" dirty="0" err="1" smtClean="0"/>
              <a:t>Corales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Area Supervisor:	</a:t>
            </a:r>
            <a:r>
              <a:rPr lang="en-US" sz="2000" dirty="0" err="1" smtClean="0"/>
              <a:t>Viyan</a:t>
            </a:r>
            <a:r>
              <a:rPr lang="en-US" sz="2000" dirty="0" smtClean="0"/>
              <a:t> </a:t>
            </a:r>
            <a:r>
              <a:rPr lang="en-US" sz="2000" dirty="0" err="1" smtClean="0"/>
              <a:t>Corales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Company Pharmacist:	Michelle </a:t>
            </a:r>
            <a:r>
              <a:rPr lang="en-US" sz="2000" dirty="0" err="1" smtClean="0"/>
              <a:t>Liwag</a:t>
            </a: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Line of Business	</a:t>
            </a:r>
            <a:r>
              <a:rPr lang="en-US" sz="2000" b="1" dirty="0" smtClean="0"/>
              <a:t>DRUG TRADER/ WHOLESALER OF MEDICINE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Office Address:		655 Jose Coronado St., </a:t>
            </a:r>
            <a:r>
              <a:rPr lang="en-US" sz="2000" dirty="0" err="1" smtClean="0"/>
              <a:t>Nagcarlan</a:t>
            </a:r>
            <a:r>
              <a:rPr lang="en-US" sz="2000" dirty="0" smtClean="0"/>
              <a:t>, Laguna</a:t>
            </a:r>
          </a:p>
          <a:p>
            <a:pPr>
              <a:buNone/>
            </a:pPr>
            <a:r>
              <a:rPr lang="en-US" sz="2000" dirty="0" smtClean="0"/>
              <a:t>Telephone No:		(049) 5307095</a:t>
            </a:r>
          </a:p>
          <a:p>
            <a:pPr>
              <a:buNone/>
            </a:pPr>
            <a:r>
              <a:rPr lang="en-US" sz="2000" dirty="0" smtClean="0"/>
              <a:t>Mobile No:		09228484687 / 09994100732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Ceeprazol</a:t>
            </a:r>
            <a:r>
              <a:rPr lang="en-US" dirty="0" smtClean="0"/>
              <a:t> Caps. 20mg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600" dirty="0" smtClean="0"/>
              <a:t>Proton Pump Inhibitor</a:t>
            </a:r>
            <a:endParaRPr lang="en-US" dirty="0"/>
          </a:p>
        </p:txBody>
      </p:sp>
      <p:pic>
        <p:nvPicPr>
          <p:cNvPr id="4" name="Content Placeholder 3" descr="IMG_138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3691" y="1600200"/>
            <a:ext cx="6034617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10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Prophalan</a:t>
            </a:r>
            <a:r>
              <a:rPr lang="en-US" dirty="0" smtClean="0"/>
              <a:t> Caps.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200" dirty="0" err="1" smtClean="0"/>
              <a:t>Paracetamol</a:t>
            </a:r>
            <a:r>
              <a:rPr lang="en-US" sz="2200" dirty="0" smtClean="0"/>
              <a:t> </a:t>
            </a:r>
            <a:r>
              <a:rPr lang="en-US" sz="2200" dirty="0" err="1" smtClean="0"/>
              <a:t>Phenylephrine</a:t>
            </a:r>
            <a:r>
              <a:rPr lang="en-US" sz="2200" dirty="0" smtClean="0"/>
              <a:t> </a:t>
            </a:r>
            <a:r>
              <a:rPr lang="en-US" sz="2200" dirty="0" err="1" smtClean="0"/>
              <a:t>Dextromethorphan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smtClean="0"/>
              <a:t>	</a:t>
            </a:r>
            <a:r>
              <a:rPr lang="en-US" sz="2200" dirty="0" smtClean="0"/>
              <a:t>Analgesic/Decongestant/</a:t>
            </a:r>
            <a:r>
              <a:rPr lang="en-US" sz="2200" dirty="0" err="1" smtClean="0"/>
              <a:t>Antitussive</a:t>
            </a:r>
            <a:r>
              <a:rPr lang="en-US" sz="2200" dirty="0" smtClean="0"/>
              <a:t> 325mg/25mg/10mg Caps</a:t>
            </a:r>
            <a:endParaRPr lang="en-US" sz="2700" dirty="0"/>
          </a:p>
        </p:txBody>
      </p:sp>
      <p:pic>
        <p:nvPicPr>
          <p:cNvPr id="4" name="Content Placeholder 3" descr="IMG_139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3691" y="1828800"/>
            <a:ext cx="6034617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Celecore</a:t>
            </a:r>
            <a:r>
              <a:rPr lang="en-US" dirty="0" smtClean="0"/>
              <a:t> Caps. 200mg</a:t>
            </a:r>
            <a:br>
              <a:rPr lang="en-US" dirty="0" smtClean="0"/>
            </a:br>
            <a:r>
              <a:rPr lang="en-US" sz="2700" dirty="0" smtClean="0"/>
              <a:t>	Non-Steroidal</a:t>
            </a:r>
            <a:br>
              <a:rPr lang="en-US" sz="2700" dirty="0" smtClean="0"/>
            </a:br>
            <a:r>
              <a:rPr lang="en-US" sz="2700" dirty="0" smtClean="0"/>
              <a:t>	Anti-Inflammatory Drug</a:t>
            </a:r>
            <a:endParaRPr lang="en-US" sz="2700" dirty="0"/>
          </a:p>
        </p:txBody>
      </p:sp>
      <p:pic>
        <p:nvPicPr>
          <p:cNvPr id="4" name="Content Placeholder 3" descr="IMG_139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3691" y="1600200"/>
            <a:ext cx="6034617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Xynetin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700" dirty="0" smtClean="0"/>
              <a:t>Food Supplement</a:t>
            </a:r>
            <a:br>
              <a:rPr lang="en-US" sz="2700" dirty="0" smtClean="0"/>
            </a:br>
            <a:r>
              <a:rPr lang="en-US" sz="2700" dirty="0" smtClean="0"/>
              <a:t>	Calcium Carbonate plus </a:t>
            </a:r>
            <a:r>
              <a:rPr lang="en-US" sz="2700" dirty="0" err="1" smtClean="0"/>
              <a:t>Vitamun</a:t>
            </a:r>
            <a:r>
              <a:rPr lang="en-US" sz="2700" dirty="0" smtClean="0"/>
              <a:t> D3</a:t>
            </a:r>
            <a:endParaRPr lang="en-US" sz="2700" dirty="0"/>
          </a:p>
        </p:txBody>
      </p:sp>
      <p:pic>
        <p:nvPicPr>
          <p:cNvPr id="4" name="Content Placeholder 3" descr="IMG_140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3691" y="1951037"/>
            <a:ext cx="6034617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Vixxentin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600" dirty="0" err="1" smtClean="0"/>
              <a:t>Simvastatin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000" dirty="0" smtClean="0"/>
              <a:t>40mg </a:t>
            </a:r>
            <a:r>
              <a:rPr lang="en-US" sz="2000" dirty="0" err="1" smtClean="0"/>
              <a:t>Antihyperlipidaemic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	20mg </a:t>
            </a:r>
            <a:r>
              <a:rPr lang="en-US" sz="2000" dirty="0" err="1" smtClean="0"/>
              <a:t>Antihyperlipidaemic</a:t>
            </a:r>
            <a:r>
              <a:rPr lang="en-US" sz="2700" dirty="0" smtClean="0"/>
              <a:t> </a:t>
            </a:r>
            <a:br>
              <a:rPr lang="en-US" sz="2700" dirty="0" smtClean="0"/>
            </a:br>
            <a:endParaRPr lang="en-US" sz="2700" dirty="0"/>
          </a:p>
        </p:txBody>
      </p:sp>
      <p:pic>
        <p:nvPicPr>
          <p:cNvPr id="4" name="Content Placeholder 3" descr="IMG_140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3691" y="2362200"/>
            <a:ext cx="5684309" cy="426323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Clovic</a:t>
            </a:r>
            <a:r>
              <a:rPr lang="en-US" dirty="0" smtClean="0"/>
              <a:t> 75mg Tab.</a:t>
            </a:r>
            <a:br>
              <a:rPr lang="en-US" dirty="0" smtClean="0"/>
            </a:br>
            <a:r>
              <a:rPr lang="en-US" dirty="0" smtClean="0"/>
              <a:t>	Antithrombotic</a:t>
            </a:r>
            <a:endParaRPr lang="en-US" dirty="0"/>
          </a:p>
        </p:txBody>
      </p:sp>
      <p:pic>
        <p:nvPicPr>
          <p:cNvPr id="4" name="Content Placeholder 3" descr="IMG_140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3691" y="1600200"/>
            <a:ext cx="6034617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Corvi</a:t>
            </a:r>
            <a:r>
              <a:rPr lang="en-US" dirty="0" smtClean="0"/>
              <a:t> Plus 60mL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700" dirty="0" err="1" smtClean="0"/>
              <a:t>Salbutamol</a:t>
            </a:r>
            <a:r>
              <a:rPr lang="en-US" sz="2700" dirty="0" smtClean="0"/>
              <a:t> + </a:t>
            </a:r>
            <a:r>
              <a:rPr lang="en-US" sz="2700" dirty="0" err="1" smtClean="0"/>
              <a:t>Guaifenesin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smtClean="0"/>
              <a:t>	1mg/50mg per 5mL Syrup</a:t>
            </a:r>
            <a:endParaRPr lang="en-US" sz="2700" dirty="0"/>
          </a:p>
        </p:txBody>
      </p:sp>
      <p:pic>
        <p:nvPicPr>
          <p:cNvPr id="4" name="Content Placeholder 3" descr="IMG_141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3691" y="1874837"/>
            <a:ext cx="6034617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Corvi</a:t>
            </a:r>
            <a:r>
              <a:rPr lang="en-US" dirty="0"/>
              <a:t> </a:t>
            </a:r>
            <a:r>
              <a:rPr lang="en-US" dirty="0" smtClean="0"/>
              <a:t>Plus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sz="2700" dirty="0"/>
              <a:t>Salbutamol + </a:t>
            </a:r>
            <a:r>
              <a:rPr lang="en-US" sz="2700" dirty="0" err="1"/>
              <a:t>Guaifenesin</a:t>
            </a: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/>
              <a:t>	</a:t>
            </a:r>
            <a:r>
              <a:rPr lang="en-US" sz="2700" dirty="0" smtClean="0"/>
              <a:t>2mg/100mg Capsule</a:t>
            </a:r>
            <a:endParaRPr lang="en-PH" sz="27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2136"/>
            <a:ext cx="7467600" cy="4202090"/>
          </a:xfrm>
        </p:spPr>
      </p:pic>
    </p:spTree>
    <p:extLst>
      <p:ext uri="{BB962C8B-B14F-4D97-AF65-F5344CB8AC3E}">
        <p14:creationId xmlns:p14="http://schemas.microsoft.com/office/powerpoint/2010/main" val="3415581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Incoming Products in 2014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533400"/>
            <a:ext cx="7620000" cy="5791200"/>
          </a:xfrm>
        </p:spPr>
        <p:txBody>
          <a:bodyPr>
            <a:normAutofit/>
          </a:bodyPr>
          <a:lstStyle/>
          <a:p>
            <a:pPr marL="550926" indent="-514350">
              <a:buFont typeface="+mj-lt"/>
              <a:buAutoNum type="arabicPeriod"/>
            </a:pPr>
            <a:r>
              <a:rPr lang="en-US" dirty="0" smtClean="0"/>
              <a:t>Healthy Multi Grow OB Plus</a:t>
            </a:r>
          </a:p>
          <a:p>
            <a:pPr marL="550926" indent="-514350">
              <a:buFont typeface="+mj-lt"/>
              <a:buAutoNum type="arabicPeriod"/>
            </a:pPr>
            <a:r>
              <a:rPr lang="en-US" dirty="0" err="1" smtClean="0"/>
              <a:t>Bevon</a:t>
            </a:r>
            <a:r>
              <a:rPr lang="en-US" dirty="0" smtClean="0"/>
              <a:t>-C</a:t>
            </a:r>
          </a:p>
          <a:p>
            <a:pPr marL="550926" indent="-514350">
              <a:buFont typeface="+mj-lt"/>
              <a:buAutoNum type="arabicPeriod"/>
            </a:pPr>
            <a:r>
              <a:rPr lang="en-US" dirty="0" err="1" smtClean="0"/>
              <a:t>Ceeprazol</a:t>
            </a:r>
            <a:r>
              <a:rPr lang="en-US" dirty="0" smtClean="0"/>
              <a:t> (Omeprazole 20mg)</a:t>
            </a:r>
          </a:p>
          <a:p>
            <a:pPr marL="550926" indent="-514350">
              <a:buFont typeface="+mj-lt"/>
              <a:buAutoNum type="arabicPeriod"/>
            </a:pPr>
            <a:r>
              <a:rPr lang="en-US" dirty="0" err="1" smtClean="0"/>
              <a:t>Celecore</a:t>
            </a:r>
            <a:r>
              <a:rPr lang="en-US" dirty="0" smtClean="0"/>
              <a:t> (</a:t>
            </a:r>
            <a:r>
              <a:rPr lang="en-US" dirty="0" err="1" smtClean="0"/>
              <a:t>Celecoxib</a:t>
            </a:r>
            <a:r>
              <a:rPr lang="en-US" dirty="0" smtClean="0"/>
              <a:t> 20mg)</a:t>
            </a:r>
          </a:p>
          <a:p>
            <a:pPr marL="550926" indent="-514350">
              <a:buFont typeface="+mj-lt"/>
              <a:buAutoNum type="arabicPeriod"/>
            </a:pPr>
            <a:r>
              <a:rPr lang="en-US" dirty="0" err="1" smtClean="0"/>
              <a:t>Leiviclox</a:t>
            </a:r>
            <a:r>
              <a:rPr lang="en-US" dirty="0" smtClean="0"/>
              <a:t> (</a:t>
            </a:r>
            <a:r>
              <a:rPr lang="en-US" dirty="0" err="1" smtClean="0"/>
              <a:t>Cloxacillin</a:t>
            </a:r>
            <a:r>
              <a:rPr lang="en-US" dirty="0" smtClean="0"/>
              <a:t> 250mg </a:t>
            </a:r>
            <a:r>
              <a:rPr lang="en-US" dirty="0" err="1" smtClean="0"/>
              <a:t>Susp</a:t>
            </a:r>
            <a:r>
              <a:rPr lang="en-US" dirty="0" smtClean="0"/>
              <a:t>.)</a:t>
            </a:r>
          </a:p>
          <a:p>
            <a:pPr marL="550926" indent="-514350">
              <a:buFont typeface="+mj-lt"/>
              <a:buAutoNum type="arabicPeriod"/>
            </a:pPr>
            <a:r>
              <a:rPr lang="en-US" dirty="0" err="1" smtClean="0"/>
              <a:t>Cefulax</a:t>
            </a:r>
            <a:r>
              <a:rPr lang="en-US" dirty="0" smtClean="0"/>
              <a:t> Drops (</a:t>
            </a:r>
            <a:r>
              <a:rPr lang="en-US" dirty="0" err="1" smtClean="0"/>
              <a:t>Cefixime</a:t>
            </a:r>
            <a:r>
              <a:rPr lang="en-US" dirty="0" smtClean="0"/>
              <a:t> Drops)</a:t>
            </a:r>
          </a:p>
          <a:p>
            <a:pPr marL="550926" indent="-514350">
              <a:buFont typeface="+mj-lt"/>
              <a:buAutoNum type="arabicPeriod"/>
            </a:pPr>
            <a:r>
              <a:rPr lang="en-US" dirty="0" err="1" smtClean="0"/>
              <a:t>Lianrose</a:t>
            </a:r>
            <a:r>
              <a:rPr lang="en-US" dirty="0" smtClean="0"/>
              <a:t> (Evening Primrose Oil 500mg/ Omega-3 Marine Oil 500mg)</a:t>
            </a:r>
          </a:p>
          <a:p>
            <a:pPr marL="550926" indent="-514350">
              <a:buFont typeface="+mj-lt"/>
              <a:buAutoNum type="arabicPeriod"/>
            </a:pPr>
            <a:r>
              <a:rPr lang="en-US" dirty="0" err="1" smtClean="0"/>
              <a:t>Linnoxil</a:t>
            </a:r>
            <a:r>
              <a:rPr lang="en-US" dirty="0" smtClean="0"/>
              <a:t> </a:t>
            </a:r>
            <a:r>
              <a:rPr lang="en-US" dirty="0" err="1" smtClean="0"/>
              <a:t>Susp</a:t>
            </a:r>
            <a:r>
              <a:rPr lang="en-US" dirty="0" smtClean="0"/>
              <a:t>. (</a:t>
            </a:r>
            <a:r>
              <a:rPr lang="en-US" dirty="0" err="1" smtClean="0"/>
              <a:t>Cefaclor</a:t>
            </a:r>
            <a:r>
              <a:rPr lang="en-US" dirty="0" smtClean="0"/>
              <a:t> 250mg </a:t>
            </a:r>
            <a:r>
              <a:rPr lang="en-US" dirty="0" err="1" smtClean="0"/>
              <a:t>Susp</a:t>
            </a:r>
            <a:r>
              <a:rPr lang="en-US" dirty="0" smtClean="0"/>
              <a:t>.)</a:t>
            </a:r>
          </a:p>
          <a:p>
            <a:pPr marL="550926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 smtClean="0"/>
              <a:t>Business Permit No. 0012</a:t>
            </a:r>
          </a:p>
          <a:p>
            <a:pPr lvl="1"/>
            <a:r>
              <a:rPr lang="en-US" dirty="0" smtClean="0"/>
              <a:t>Valid from January 2, 2014 to December 30, 2014</a:t>
            </a:r>
          </a:p>
          <a:p>
            <a:r>
              <a:rPr lang="en-US" dirty="0" smtClean="0"/>
              <a:t>DTI Certificate No. 01821171</a:t>
            </a:r>
          </a:p>
          <a:p>
            <a:pPr lvl="1"/>
            <a:r>
              <a:rPr lang="en-US" dirty="0" smtClean="0"/>
              <a:t>Valid from August 31, 2012 to August 31, 2017</a:t>
            </a:r>
          </a:p>
          <a:p>
            <a:r>
              <a:rPr lang="en-US" dirty="0" smtClean="0"/>
              <a:t>FDA LTO No. RDII-RIV-DT-023</a:t>
            </a:r>
          </a:p>
          <a:p>
            <a:pPr lvl="1"/>
            <a:r>
              <a:rPr lang="en-US" dirty="0" smtClean="0"/>
              <a:t>Valid from June 27, 2012 to March 17, 2014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Presentation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Marti-</a:t>
            </a:r>
            <a:r>
              <a:rPr lang="en-US" dirty="0" err="1" smtClean="0"/>
              <a:t>Lian</a:t>
            </a:r>
            <a:r>
              <a:rPr lang="en-US" dirty="0" smtClean="0"/>
              <a:t> </a:t>
            </a:r>
            <a:r>
              <a:rPr lang="en-US" dirty="0" err="1" smtClean="0"/>
              <a:t>Pharma</a:t>
            </a:r>
            <a:r>
              <a:rPr lang="en-US" dirty="0" smtClean="0"/>
              <a:t> 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Business Permit No. 1542</a:t>
            </a:r>
          </a:p>
          <a:p>
            <a:pPr lvl="1"/>
            <a:r>
              <a:rPr lang="en-US" dirty="0" smtClean="0"/>
              <a:t>Valid from March 19, 2014 to December 30, 2014</a:t>
            </a:r>
          </a:p>
          <a:p>
            <a:r>
              <a:rPr lang="en-US" dirty="0" smtClean="0"/>
              <a:t>DTI Certificate No. 01221688</a:t>
            </a:r>
          </a:p>
          <a:p>
            <a:pPr lvl="1"/>
            <a:r>
              <a:rPr lang="en-US" dirty="0" smtClean="0"/>
              <a:t>Valid from Nov. 22, 2010 to November 22, 2015</a:t>
            </a:r>
          </a:p>
          <a:p>
            <a:r>
              <a:rPr lang="en-US" dirty="0" smtClean="0"/>
              <a:t>FDA LTO No. RDI-RIV-DW-675</a:t>
            </a:r>
          </a:p>
          <a:p>
            <a:pPr lvl="1"/>
            <a:r>
              <a:rPr lang="en-US" dirty="0" smtClean="0"/>
              <a:t>Valid from January 11, 2014 to January 11, 2016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Line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Grow OB Plus Capsule</a:t>
            </a:r>
            <a:endParaRPr lang="en-US" dirty="0"/>
          </a:p>
        </p:txBody>
      </p:sp>
      <p:pic>
        <p:nvPicPr>
          <p:cNvPr id="11" name="Content Placeholder 10" descr="IMG_132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3691" y="1600200"/>
            <a:ext cx="6034617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Multi-Grow Vitamin 120mL Syrup &amp; 30mL Drops</a:t>
            </a:r>
            <a:endParaRPr lang="en-US" dirty="0"/>
          </a:p>
        </p:txBody>
      </p:sp>
      <p:pic>
        <p:nvPicPr>
          <p:cNvPr id="4" name="Content Placeholder 3" descr="IMG_132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3691" y="1600200"/>
            <a:ext cx="6034617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Gian</a:t>
            </a:r>
            <a:r>
              <a:rPr lang="en-US" dirty="0" smtClean="0"/>
              <a:t>-ZINC Plus C 120mL Syrup &amp; 30mL Drops</a:t>
            </a:r>
            <a:endParaRPr lang="en-US" dirty="0"/>
          </a:p>
        </p:txBody>
      </p:sp>
      <p:pic>
        <p:nvPicPr>
          <p:cNvPr id="4" name="Content Placeholder 3" descr="IMG_133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3691" y="1600200"/>
            <a:ext cx="6034617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8392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Leiviclox</a:t>
            </a:r>
            <a:r>
              <a:rPr lang="en-US" dirty="0" smtClean="0"/>
              <a:t> 500mg Capsule &amp; 60mL Syrup</a:t>
            </a:r>
            <a:br>
              <a:rPr lang="en-US" dirty="0" smtClean="0"/>
            </a:br>
            <a:r>
              <a:rPr lang="en-US" sz="4800" dirty="0" smtClean="0"/>
              <a:t> </a:t>
            </a:r>
            <a:r>
              <a:rPr lang="en-US" sz="2700" dirty="0" smtClean="0"/>
              <a:t>	</a:t>
            </a:r>
            <a:r>
              <a:rPr lang="en-US" sz="2700" dirty="0" err="1" smtClean="0"/>
              <a:t>Cloxacillin</a:t>
            </a:r>
            <a:r>
              <a:rPr lang="en-US" sz="2700" dirty="0" smtClean="0"/>
              <a:t> Sodium</a:t>
            </a:r>
            <a:endParaRPr lang="en-US" sz="2700" dirty="0"/>
          </a:p>
        </p:txBody>
      </p:sp>
      <p:pic>
        <p:nvPicPr>
          <p:cNvPr id="8" name="Content Placeholder 7" descr="IMG_134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3691" y="1600200"/>
            <a:ext cx="6034617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430</TotalTime>
  <Words>318</Words>
  <Application>Microsoft Office PowerPoint</Application>
  <PresentationFormat>On-screen Show (4:3)</PresentationFormat>
  <Paragraphs>73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Technic</vt:lpstr>
      <vt:lpstr>VIDAR PHARMACEUTICAL ENTERPRISES</vt:lpstr>
      <vt:lpstr>Company Profile</vt:lpstr>
      <vt:lpstr>Registration Numbers</vt:lpstr>
      <vt:lpstr>Marti-Lian Pharma Link</vt:lpstr>
      <vt:lpstr>Product Line</vt:lpstr>
      <vt:lpstr>Multi Grow OB Plus Capsule</vt:lpstr>
      <vt:lpstr>Multi-Grow Vitamin 120mL Syrup &amp; 30mL Drops</vt:lpstr>
      <vt:lpstr>Gian-ZINC Plus C 120mL Syrup &amp; 30mL Drops</vt:lpstr>
      <vt:lpstr>Leiviclox 500mg Capsule &amp; 60mL Syrup   Cloxacillin Sodium</vt:lpstr>
      <vt:lpstr>Fexil 500mg Cap,250mg 60mL Susp. &amp; 100mg 30mL Drops</vt:lpstr>
      <vt:lpstr>Ceprotron  Ciprofloxacin HCI</vt:lpstr>
      <vt:lpstr>Maxxi-Vit Plus Capsule  Ferrous Fumarate B-Complex plus Folic Acid</vt:lpstr>
      <vt:lpstr>Vidaxime 500mg Cap. &amp; 250mg 50mL Susp.  Cefuroxime Axetil</vt:lpstr>
      <vt:lpstr>Cefulax 60mL (100mg/5 mL)Susp. &amp; 10mL (20mg/mL) Drops  Cefixime</vt:lpstr>
      <vt:lpstr>Linnoxzil 10mL (50mg/mL) Drops &amp; 60mL (250mg) Susp.  Cefaclor</vt:lpstr>
      <vt:lpstr>Leiproneuron Vit. B1+B6+B12 (250mg/250mg/500mg) Lexi-B Forte B1+B6+B12 (300mg/100mg/100mg)</vt:lpstr>
      <vt:lpstr>Leiproneuron Vit. B1+B6+B12 (250mg/250mg/500mg)</vt:lpstr>
      <vt:lpstr>Bevon-C Tablet Vitamins, 60mL &amp; 120mL Syrup</vt:lpstr>
      <vt:lpstr>Lianrose  Evening Primrose Oil 500mg/   Omega-3 Marine Oil 500mg</vt:lpstr>
      <vt:lpstr>Ceeprazol Caps. 20mg  Proton Pump Inhibitor</vt:lpstr>
      <vt:lpstr>Prophalan Caps.  Paracetamol Phenylephrine Dextromethorphan  Analgesic/Decongestant/Antitussive 325mg/25mg/10mg Caps</vt:lpstr>
      <vt:lpstr>Celecore Caps. 200mg  Non-Steroidal  Anti-Inflammatory Drug</vt:lpstr>
      <vt:lpstr>Xynetin   Food Supplement  Calcium Carbonate plus Vitamun D3</vt:lpstr>
      <vt:lpstr>Vixxentin  Simvastatin  40mg Antihyperlipidaemic  20mg Antihyperlipidaemic  </vt:lpstr>
      <vt:lpstr>Clovic 75mg Tab.  Antithrombotic</vt:lpstr>
      <vt:lpstr>Corvi Plus 60mL  Salbutamol + Guaifenesin  1mg/50mg per 5mL Syrup</vt:lpstr>
      <vt:lpstr>Corvi Plus  Salbutamol + Guaifenesin  2mg/100mg Capsule</vt:lpstr>
      <vt:lpstr>Incoming Products in 2014</vt:lpstr>
      <vt:lpstr>PowerPoint Presentation</vt:lpstr>
      <vt:lpstr>End of Presentation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VIDAR PHARMACEUTICAL ENTERPRISES</dc:title>
  <dc:creator>Bian</dc:creator>
  <cp:lastModifiedBy>Vidar Pharma</cp:lastModifiedBy>
  <cp:revision>74</cp:revision>
  <dcterms:created xsi:type="dcterms:W3CDTF">2014-07-27T04:24:21Z</dcterms:created>
  <dcterms:modified xsi:type="dcterms:W3CDTF">2015-12-06T01:23:55Z</dcterms:modified>
</cp:coreProperties>
</file>